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5" r:id="rId13"/>
    <p:sldId id="266" r:id="rId14"/>
    <p:sldId id="268" r:id="rId15"/>
    <p:sldId id="267" r:id="rId16"/>
    <p:sldId id="303" r:id="rId17"/>
    <p:sldId id="304" r:id="rId18"/>
    <p:sldId id="269" r:id="rId19"/>
    <p:sldId id="270" r:id="rId20"/>
    <p:sldId id="271" r:id="rId21"/>
    <p:sldId id="272" r:id="rId22"/>
    <p:sldId id="273" r:id="rId23"/>
    <p:sldId id="274" r:id="rId24"/>
    <p:sldId id="279" r:id="rId25"/>
    <p:sldId id="307" r:id="rId26"/>
    <p:sldId id="280" r:id="rId27"/>
    <p:sldId id="281" r:id="rId28"/>
    <p:sldId id="306" r:id="rId29"/>
    <p:sldId id="282" r:id="rId30"/>
    <p:sldId id="308" r:id="rId31"/>
    <p:sldId id="283" r:id="rId32"/>
    <p:sldId id="275" r:id="rId33"/>
    <p:sldId id="276" r:id="rId34"/>
    <p:sldId id="302" r:id="rId35"/>
    <p:sldId id="277" r:id="rId36"/>
    <p:sldId id="286" r:id="rId37"/>
    <p:sldId id="290" r:id="rId38"/>
    <p:sldId id="288" r:id="rId39"/>
    <p:sldId id="291" r:id="rId40"/>
    <p:sldId id="305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12" r:id="rId50"/>
    <p:sldId id="300" r:id="rId51"/>
    <p:sldId id="313" r:id="rId52"/>
    <p:sldId id="299" r:id="rId53"/>
    <p:sldId id="31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5"/>
    <p:restoredTop sz="94636"/>
  </p:normalViewPr>
  <p:slideViewPr>
    <p:cSldViewPr snapToGrid="0" snapToObjects="1">
      <p:cViewPr varScale="1">
        <p:scale>
          <a:sx n="107" d="100"/>
          <a:sy n="107" d="100"/>
        </p:scale>
        <p:origin x="184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3: Virtualization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useful distributed infrastructure patterns: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 smtClean="0"/>
              <a:t>balancing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</a:t>
            </a:r>
            <a:r>
              <a:rPr lang="en-US" dirty="0" smtClean="0"/>
              <a:t>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load balancer </a:t>
            </a:r>
            <a:r>
              <a:rPr lang="en-US" dirty="0" smtClean="0"/>
              <a:t>is a service which takes </a:t>
            </a:r>
            <a:r>
              <a:rPr lang="en-US" dirty="0" smtClean="0"/>
              <a:t>an incoming request and routes it to one of many </a:t>
            </a:r>
            <a:r>
              <a:rPr lang="en-US" dirty="0" smtClean="0"/>
              <a:t>backend servers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smtClean="0"/>
              <a:t>Internet request is </a:t>
            </a:r>
            <a:r>
              <a:rPr lang="en-US" dirty="0" smtClean="0"/>
              <a:t>routed </a:t>
            </a:r>
            <a:r>
              <a:rPr lang="en-US" dirty="0" smtClean="0"/>
              <a:t>to one webserver in a fleet of servers.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LB watches the health of servers and dynamically re-routes requests </a:t>
            </a:r>
            <a:r>
              <a:rPr lang="en-US" dirty="0" smtClean="0"/>
              <a:t>if a server fails.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</a:t>
            </a:r>
            <a:r>
              <a:rPr lang="en-US" dirty="0" smtClean="0"/>
              <a:t>should handle a </a:t>
            </a:r>
            <a:r>
              <a:rPr lang="en-US" dirty="0" smtClean="0"/>
              <a:t>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</a:t>
            </a:r>
            <a:r>
              <a:rPr lang="en-US" dirty="0" smtClean="0"/>
              <a:t>fleet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Example: Server A is weighted at 100 and Server B is weighted at 50.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3633002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proxy service takes an incoming request and may query multiple backend systems to create an aggregate response.</a:t>
            </a:r>
            <a:endParaRPr lang="en-US" sz="28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server tree distributes processing using a tree (child-parent) structure.</a:t>
            </a:r>
          </a:p>
          <a:p>
            <a:endParaRPr lang="en-US" dirty="0" smtClean="0"/>
          </a:p>
          <a:p>
            <a:r>
              <a:rPr lang="en-US" dirty="0" smtClean="0"/>
              <a:t>Commonly </a:t>
            </a:r>
            <a:r>
              <a:rPr lang="en-US" dirty="0" smtClean="0"/>
              <a:t>used by distributed databases.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br>
              <a:rPr lang="en-US" b="1" dirty="0" smtClean="0"/>
            </a:br>
            <a:r>
              <a:rPr lang="en-US" b="1" dirty="0" smtClean="0"/>
              <a:t>distributed system that guarantees</a:t>
            </a:r>
            <a:br>
              <a:rPr lang="en-US" b="1" dirty="0" smtClean="0"/>
            </a:br>
            <a:r>
              <a:rPr lang="en-US" b="1" dirty="0" smtClean="0"/>
              <a:t>consistency, availability, and </a:t>
            </a:r>
            <a:br>
              <a:rPr lang="en-US" b="1" dirty="0" smtClean="0"/>
            </a:br>
            <a:r>
              <a:rPr lang="en-US" b="1" dirty="0" smtClean="0"/>
              <a:t>partition 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</a:t>
            </a:r>
            <a:r>
              <a:rPr lang="en-US" dirty="0" smtClean="0"/>
              <a:t>present the </a:t>
            </a:r>
            <a:r>
              <a:rPr lang="en-US" dirty="0" smtClean="0"/>
              <a:t>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</a:t>
            </a:r>
            <a:r>
              <a:rPr lang="en-US" dirty="0" smtClean="0"/>
              <a:t>access speed </a:t>
            </a:r>
            <a:r>
              <a:rPr lang="en-US" dirty="0" smtClean="0"/>
              <a:t>is more important than data </a:t>
            </a:r>
            <a:r>
              <a:rPr lang="en-US" dirty="0" smtClean="0"/>
              <a:t>consistency, </a:t>
            </a:r>
            <a:r>
              <a:rPr lang="en-US" dirty="0" smtClean="0"/>
              <a:t>like social media, leverage eventual 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</a:t>
            </a:r>
            <a:r>
              <a:rPr lang="en-US" dirty="0" smtClean="0"/>
              <a:t>applications are able to access the correct data and the service is fully functional.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</a:t>
            </a:r>
            <a:r>
              <a:rPr lang="en-US" dirty="0" smtClean="0"/>
              <a:t>two sets of servers in </a:t>
            </a:r>
            <a:r>
              <a:rPr lang="en-US" dirty="0" smtClean="0"/>
              <a:t>a </a:t>
            </a:r>
            <a:r>
              <a:rPr lang="en-US" dirty="0" smtClean="0"/>
              <a:t>fleet of </a:t>
            </a:r>
            <a:r>
              <a:rPr lang="en-US" dirty="0" smtClean="0"/>
              <a:t>servers, creating a partition (split-brain scenario).</a:t>
            </a:r>
          </a:p>
          <a:p>
            <a:pPr lvl="2"/>
            <a:r>
              <a:rPr lang="en-US" dirty="0" smtClean="0"/>
              <a:t>Can’t maintain consistency because writes to one </a:t>
            </a:r>
            <a:r>
              <a:rPr lang="en-US" dirty="0" smtClean="0"/>
              <a:t>group of servers cannot </a:t>
            </a:r>
            <a:r>
              <a:rPr lang="en-US" dirty="0" smtClean="0"/>
              <a:t>be communicated to </a:t>
            </a:r>
            <a:r>
              <a:rPr lang="en-US" dirty="0" smtClean="0"/>
              <a:t>the other group.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persisting data in distributed infrastructure.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 = MySQL</a:t>
            </a:r>
          </a:p>
          <a:p>
            <a:pPr lvl="1"/>
            <a:r>
              <a:rPr lang="en-US" dirty="0" smtClean="0"/>
              <a:t>Consistency &amp; Partition Tolerance = MongoDB</a:t>
            </a:r>
          </a:p>
          <a:p>
            <a:pPr lvl="1"/>
            <a:r>
              <a:rPr lang="en-US" dirty="0" smtClean="0"/>
              <a:t>Availability &amp; Partition Tolerance 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Redshift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desirable.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speed of small systems cannot easily be translated to large distributed 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are orders of magnitude slower than CPU and memory access.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server + 1 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create software with emulates hardware.</a:t>
            </a:r>
          </a:p>
          <a:p>
            <a:pPr lvl="1"/>
            <a:r>
              <a:rPr lang="en-US" dirty="0" smtClean="0"/>
              <a:t>Manipulating memory in the right patterns and sequences allows us to create operating systems and applications.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stack from 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stacks.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stack.</a:t>
            </a:r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modifications.</a:t>
            </a:r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 for x86 systems originally </a:t>
            </a:r>
            <a:br>
              <a:rPr lang="en-US" dirty="0" smtClean="0"/>
            </a:br>
            <a:r>
              <a:rPr lang="en-US" dirty="0" smtClean="0"/>
              <a:t>developed 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br>
              <a:rPr lang="en-US" dirty="0" smtClean="0"/>
            </a:br>
            <a:r>
              <a:rPr lang="en-US" dirty="0" smtClean="0"/>
              <a:t>Sun,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</a:t>
            </a:r>
            <a:r>
              <a:rPr lang="en-US" dirty="0" smtClean="0"/>
              <a:t>some commercial </a:t>
            </a:r>
            <a:r>
              <a:rPr lang="en-US" dirty="0" smtClean="0"/>
              <a:t>offerings </a:t>
            </a:r>
            <a:r>
              <a:rPr lang="en-US" dirty="0" smtClean="0"/>
              <a:t>but fast enough for most development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6797761" y="35152"/>
            <a:ext cx="2081185" cy="2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a 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repository.</a:t>
            </a:r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support 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provisioning</a:t>
            </a:r>
            <a:br>
              <a:rPr lang="en-US" dirty="0" smtClean="0"/>
            </a:br>
            <a:r>
              <a:rPr lang="en-US" dirty="0" err="1" smtClean="0"/>
              <a:t>Vagrantfile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Launch the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/>
          </a:p>
          <a:p>
            <a:r>
              <a:rPr lang="en-US" dirty="0" smtClean="0"/>
              <a:t>Watch provisioning process.</a:t>
            </a:r>
          </a:p>
          <a:p>
            <a:endParaRPr lang="en-US" dirty="0"/>
          </a:p>
          <a:p>
            <a:r>
              <a:rPr lang="en-US" dirty="0" smtClean="0"/>
              <a:t>View webserver running on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http://localhost:8081</a:t>
            </a:r>
          </a:p>
          <a:p>
            <a:endParaRPr lang="en-US" dirty="0"/>
          </a:p>
          <a:p>
            <a:r>
              <a:rPr lang="en-US" dirty="0" smtClean="0"/>
              <a:t>Remove the virtual machine: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</a:t>
            </a:r>
            <a:r>
              <a:rPr lang="en-US" dirty="0" smtClean="0"/>
              <a:t>Ov</a:t>
            </a:r>
            <a:r>
              <a:rPr lang="en-US" i="1" dirty="0" smtClean="0"/>
              <a:t>erview of Amazon Web </a:t>
            </a:r>
            <a:r>
              <a:rPr lang="en-US" i="1" smtClean="0"/>
              <a:t>Services </a:t>
            </a:r>
            <a:r>
              <a:rPr lang="en-US" smtClean="0"/>
              <a:t>(April 2017)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</a:t>
            </a:r>
            <a:r>
              <a:rPr lang="en-US" u="sng" dirty="0" smtClean="0"/>
              <a:t>reliable application services on unreliable 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Many anti-patterns </a:t>
            </a:r>
            <a:r>
              <a:rPr lang="is-IS" dirty="0" smtClean="0"/>
              <a:t>started out as patterns, but then </a:t>
            </a:r>
            <a:r>
              <a:rPr lang="is-IS" dirty="0" smtClean="0"/>
              <a:t>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10309</TotalTime>
  <Words>2276</Words>
  <Application>Microsoft Macintosh PowerPoint</Application>
  <PresentationFormat>On-screen Show (4:3)</PresentationFormat>
  <Paragraphs>446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Consolas</vt:lpstr>
      <vt:lpstr>Wingdings</vt:lpstr>
      <vt:lpstr>Arial</vt:lpstr>
      <vt:lpstr>Office Theme</vt:lpstr>
      <vt:lpstr>DevOps &amp; Cloud Infrastructure SEIS 665 Week 3: Virtualization</vt:lpstr>
      <vt:lpstr>Agenda</vt:lpstr>
      <vt:lpstr>What is distributed infrastructure?</vt:lpstr>
      <vt:lpstr>Why do we need it?</vt:lpstr>
      <vt:lpstr>How do we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Server Tree</vt:lpstr>
      <vt:lpstr>Database Sharding</vt:lpstr>
      <vt:lpstr>Database Sharding</vt:lpstr>
      <vt:lpstr>The distributed state challenge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Vagrant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181</cp:revision>
  <dcterms:created xsi:type="dcterms:W3CDTF">2016-03-22T19:47:34Z</dcterms:created>
  <dcterms:modified xsi:type="dcterms:W3CDTF">2017-07-13T02:16:30Z</dcterms:modified>
</cp:coreProperties>
</file>